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</p:sldMasterIdLst>
  <p:notesMasterIdLst>
    <p:notesMasterId r:id="rId13"/>
  </p:notesMasterIdLst>
  <p:sldIdLst>
    <p:sldId id="256" r:id="rId2"/>
    <p:sldId id="257" r:id="rId3"/>
    <p:sldId id="264" r:id="rId4"/>
    <p:sldId id="266" r:id="rId5"/>
    <p:sldId id="268" r:id="rId6"/>
    <p:sldId id="267" r:id="rId7"/>
    <p:sldId id="270" r:id="rId8"/>
    <p:sldId id="271" r:id="rId9"/>
    <p:sldId id="272" r:id="rId10"/>
    <p:sldId id="273" r:id="rId11"/>
    <p:sldId id="274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432EBF-58B2-4DAE-B7C8-ECA2F02CF1FE}" type="datetimeFigureOut">
              <a:rPr lang="es-CO" smtClean="0"/>
              <a:t>6/12/2023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174FD0-0C34-4D85-BC81-918485DE8E8A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849064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rgbClr val="FFFFFF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rgbClr val="FFFFFF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14FFF826-A733-41F3-96B6-8B12112A86E6}" type="datetimeFigureOut">
              <a:rPr lang="es-CO" smtClean="0"/>
              <a:t>6/12/2023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6A8C27E6-CDCC-47C6-A3D3-5B6737A47DF2}" type="slidenum">
              <a:rPr lang="es-CO" smtClean="0"/>
              <a:t>‹Nº›</a:t>
            </a:fld>
            <a:endParaRPr lang="es-CO"/>
          </a:p>
        </p:txBody>
      </p:sp>
      <p:cxnSp>
        <p:nvCxnSpPr>
          <p:cNvPr id="8" name="Straight Connector 7"/>
          <p:cNvCxnSpPr/>
          <p:nvPr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41256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FF826-A733-41F3-96B6-8B12112A86E6}" type="datetimeFigureOut">
              <a:rPr lang="es-CO" smtClean="0"/>
              <a:t>6/12/2023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C27E6-CDCC-47C6-A3D3-5B6737A47DF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868314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FF826-A733-41F3-96B6-8B12112A86E6}" type="datetimeFigureOut">
              <a:rPr lang="es-CO" smtClean="0"/>
              <a:t>6/12/2023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C27E6-CDCC-47C6-A3D3-5B6737A47DF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517793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FF826-A733-41F3-96B6-8B12112A86E6}" type="datetimeFigureOut">
              <a:rPr lang="es-CO" smtClean="0"/>
              <a:t>6/12/2023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C27E6-CDCC-47C6-A3D3-5B6737A47DF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0143352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7200" b="0" cap="all" baseline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FF826-A733-41F3-96B6-8B12112A86E6}" type="datetimeFigureOut">
              <a:rPr lang="es-CO" smtClean="0"/>
              <a:t>6/12/2023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C27E6-CDCC-47C6-A3D3-5B6737A47DF2}" type="slidenum">
              <a:rPr lang="es-CO" smtClean="0"/>
              <a:t>‹Nº›</a:t>
            </a:fld>
            <a:endParaRPr lang="es-CO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70440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FF826-A733-41F3-96B6-8B12112A86E6}" type="datetimeFigureOut">
              <a:rPr lang="es-CO" smtClean="0"/>
              <a:t>6/12/2023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C27E6-CDCC-47C6-A3D3-5B6737A47DF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0054740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FF826-A733-41F3-96B6-8B12112A86E6}" type="datetimeFigureOut">
              <a:rPr lang="es-CO" smtClean="0"/>
              <a:t>6/12/2023</a:t>
            </a:fld>
            <a:endParaRPr lang="es-CO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C27E6-CDCC-47C6-A3D3-5B6737A47DF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7801865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FF826-A733-41F3-96B6-8B12112A86E6}" type="datetimeFigureOut">
              <a:rPr lang="es-CO" smtClean="0"/>
              <a:t>6/12/2023</a:t>
            </a:fld>
            <a:endParaRPr lang="es-C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C27E6-CDCC-47C6-A3D3-5B6737A47DF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319554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FF826-A733-41F3-96B6-8B12112A86E6}" type="datetimeFigureOut">
              <a:rPr lang="es-CO" smtClean="0"/>
              <a:t>6/12/2023</a:t>
            </a:fld>
            <a:endParaRPr lang="es-CO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C27E6-CDCC-47C6-A3D3-5B6737A47DF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403198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FF826-A733-41F3-96B6-8B12112A86E6}" type="datetimeFigureOut">
              <a:rPr lang="es-CO" smtClean="0"/>
              <a:t>6/12/2023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C27E6-CDCC-47C6-A3D3-5B6737A47DF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2590780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FF826-A733-41F3-96B6-8B12112A86E6}" type="datetimeFigureOut">
              <a:rPr lang="es-CO" smtClean="0"/>
              <a:t>6/12/2023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C27E6-CDCC-47C6-A3D3-5B6737A47DF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939809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fld id="{14FFF826-A733-41F3-96B6-8B12112A86E6}" type="datetimeFigureOut">
              <a:rPr lang="es-CO" smtClean="0"/>
              <a:t>6/12/2023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1"/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6A8C27E6-CDCC-47C6-A3D3-5B6737A47DF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0019114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0" hangingPunct="1">
        <a:lnSpc>
          <a:spcPct val="90000"/>
        </a:lnSpc>
        <a:spcBef>
          <a:spcPts val="1400"/>
        </a:spcBef>
        <a:buClr>
          <a:schemeClr val="accent1"/>
        </a:buClr>
        <a:buSzPct val="80000"/>
        <a:buFont typeface="Corbel" pitchFamily="34" charset="0"/>
        <a:buChar char="•"/>
        <a:defRPr sz="22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172940-6613-2EDC-4E11-748B2F451F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6719" y="685728"/>
            <a:ext cx="10693482" cy="2926080"/>
          </a:xfrm>
        </p:spPr>
        <p:txBody>
          <a:bodyPr/>
          <a:lstStyle/>
          <a:p>
            <a:r>
              <a:rPr lang="es-CO" dirty="0">
                <a:latin typeface="Arial" panose="020B0604020202020204" pitchFamily="34" charset="0"/>
                <a:cs typeface="Arial" panose="020B0604020202020204" pitchFamily="34" charset="0"/>
              </a:rPr>
              <a:t>Rio </a:t>
            </a:r>
            <a:r>
              <a:rPr lang="es-CO" dirty="0" err="1">
                <a:latin typeface="Arial" panose="020B0604020202020204" pitchFamily="34" charset="0"/>
                <a:cs typeface="Arial" panose="020B0604020202020204" pitchFamily="34" charset="0"/>
              </a:rPr>
              <a:t>marocaso</a:t>
            </a:r>
            <a:br>
              <a:rPr lang="es-CO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CO" sz="4400" b="0" cap="none" dirty="0">
                <a:latin typeface="Arial" panose="020B0604020202020204" pitchFamily="34" charset="0"/>
                <a:cs typeface="Arial" panose="020B0604020202020204" pitchFamily="34" charset="0"/>
              </a:rPr>
              <a:t>Taller 6 – Modelo Heurístico</a:t>
            </a:r>
            <a:endParaRPr lang="es-CO" sz="6600" b="0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101E939-778D-139B-8945-D45CE9B0C1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09530" y="3977789"/>
            <a:ext cx="8767860" cy="1388165"/>
          </a:xfrm>
        </p:spPr>
        <p:txBody>
          <a:bodyPr>
            <a:normAutofit/>
          </a:bodyPr>
          <a:lstStyle/>
          <a:p>
            <a:r>
              <a:rPr lang="es-CO" sz="2400" dirty="0">
                <a:latin typeface="Arial" panose="020B0604020202020204" pitchFamily="34" charset="0"/>
                <a:cs typeface="Arial" panose="020B0604020202020204" pitchFamily="34" charset="0"/>
              </a:rPr>
              <a:t>Moisés Carvajal Angarita</a:t>
            </a:r>
          </a:p>
          <a:p>
            <a:r>
              <a:rPr lang="es-CO" sz="1800" dirty="0">
                <a:latin typeface="Arial" panose="020B0604020202020204" pitchFamily="34" charset="0"/>
                <a:cs typeface="Arial" panose="020B0604020202020204" pitchFamily="34" charset="0"/>
              </a:rPr>
              <a:t>2023-S2</a:t>
            </a:r>
          </a:p>
        </p:txBody>
      </p:sp>
    </p:spTree>
    <p:extLst>
      <p:ext uri="{BB962C8B-B14F-4D97-AF65-F5344CB8AC3E}">
        <p14:creationId xmlns:p14="http://schemas.microsoft.com/office/powerpoint/2010/main" val="37867054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2">
            <a:extLst>
              <a:ext uri="{FF2B5EF4-FFF2-40B4-BE49-F238E27FC236}">
                <a16:creationId xmlns:a16="http://schemas.microsoft.com/office/drawing/2014/main" id="{972021BC-5BF9-60EF-FB1D-B07D506B6AE7}"/>
              </a:ext>
            </a:extLst>
          </p:cNvPr>
          <p:cNvSpPr txBox="1">
            <a:spLocks/>
          </p:cNvSpPr>
          <p:nvPr/>
        </p:nvSpPr>
        <p:spPr>
          <a:xfrm>
            <a:off x="452284" y="1279156"/>
            <a:ext cx="11189110" cy="82494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 algn="just">
              <a:buNone/>
            </a:pPr>
            <a:r>
              <a:rPr lang="es-CO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 este método, el experto deberá decidir que valores deberán asignarse a cada clase, Cómo se muestra a continuación.  Para los datos continuos, se tuvo en cuenta los Natural </a:t>
            </a:r>
            <a:r>
              <a:rPr lang="es-CO" sz="2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Breaks</a:t>
            </a:r>
            <a:r>
              <a:rPr lang="es-CO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en los histogramas de densidad.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64FB4693-BD2D-3901-49B5-5811C77ECBE3}"/>
              </a:ext>
            </a:extLst>
          </p:cNvPr>
          <p:cNvSpPr txBox="1">
            <a:spLocks/>
          </p:cNvSpPr>
          <p:nvPr/>
        </p:nvSpPr>
        <p:spPr>
          <a:xfrm>
            <a:off x="226141" y="367051"/>
            <a:ext cx="11710219" cy="980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O" sz="3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Método de asignación directa</a:t>
            </a:r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E3A2AE62-B5FA-F9E4-CB26-DADDA0E382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21" r="7458"/>
          <a:stretch/>
        </p:blipFill>
        <p:spPr>
          <a:xfrm>
            <a:off x="570270" y="2449000"/>
            <a:ext cx="11071124" cy="1124852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D14B392A-2D25-BA8C-6FB7-FE1BE649B0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48"/>
          <a:stretch/>
        </p:blipFill>
        <p:spPr>
          <a:xfrm>
            <a:off x="570270" y="3918748"/>
            <a:ext cx="11071124" cy="1638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3833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2">
            <a:extLst>
              <a:ext uri="{FF2B5EF4-FFF2-40B4-BE49-F238E27FC236}">
                <a16:creationId xmlns:a16="http://schemas.microsoft.com/office/drawing/2014/main" id="{972021BC-5BF9-60EF-FB1D-B07D506B6AE7}"/>
              </a:ext>
            </a:extLst>
          </p:cNvPr>
          <p:cNvSpPr txBox="1">
            <a:spLocks/>
          </p:cNvSpPr>
          <p:nvPr/>
        </p:nvSpPr>
        <p:spPr>
          <a:xfrm>
            <a:off x="452284" y="1180836"/>
            <a:ext cx="11189110" cy="82494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 algn="just">
              <a:buNone/>
            </a:pPr>
            <a:r>
              <a:rPr lang="es-CO" sz="2000" dirty="0">
                <a:solidFill>
                  <a:schemeClr val="tx1"/>
                </a:solidFill>
              </a:rPr>
              <a:t>A continuación, se muestra el mapa de susceptibilidad obtenido haciendo uso del método heurístico.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64FB4693-BD2D-3901-49B5-5811C77ECBE3}"/>
              </a:ext>
            </a:extLst>
          </p:cNvPr>
          <p:cNvSpPr txBox="1">
            <a:spLocks/>
          </p:cNvSpPr>
          <p:nvPr/>
        </p:nvSpPr>
        <p:spPr>
          <a:xfrm>
            <a:off x="226141" y="367051"/>
            <a:ext cx="11710219" cy="980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O" sz="3600" b="1" dirty="0">
                <a:solidFill>
                  <a:schemeClr val="tx1"/>
                </a:solidFill>
              </a:rPr>
              <a:t>Mapa de susceptibilidad</a:t>
            </a:r>
          </a:p>
        </p:txBody>
      </p:sp>
      <p:pic>
        <p:nvPicPr>
          <p:cNvPr id="7" name="Imagen 6" descr="Mapa&#10;&#10;Descripción generada automáticamente">
            <a:extLst>
              <a:ext uri="{FF2B5EF4-FFF2-40B4-BE49-F238E27FC236}">
                <a16:creationId xmlns:a16="http://schemas.microsoft.com/office/drawing/2014/main" id="{19AF4BF3-11C9-2B39-E703-880775E7A8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245" y="2005784"/>
            <a:ext cx="9719187" cy="4307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9215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53074D6-7A0E-B51A-9A84-624538AE45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716" y="609600"/>
            <a:ext cx="10810568" cy="1356360"/>
          </a:xfrm>
        </p:spPr>
        <p:txBody>
          <a:bodyPr>
            <a:normAutofit/>
          </a:bodyPr>
          <a:lstStyle/>
          <a:p>
            <a:r>
              <a:rPr lang="es-CO" sz="4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Generalidades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06C1183-A38F-37F6-2F7F-1627FF35F3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716" y="1965960"/>
            <a:ext cx="3841954" cy="4038600"/>
          </a:xfrm>
        </p:spPr>
        <p:txBody>
          <a:bodyPr>
            <a:normAutofit lnSpcReduction="10000"/>
          </a:bodyPr>
          <a:lstStyle/>
          <a:p>
            <a:pPr marL="45720" indent="0" algn="just">
              <a:buNone/>
            </a:pPr>
            <a:r>
              <a:rPr lang="es-CO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 cuenca del río </a:t>
            </a:r>
            <a:r>
              <a:rPr lang="es-CO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Marocaso</a:t>
            </a:r>
            <a:r>
              <a:rPr lang="es-CO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se encuentra en el Departamento de la Guajira a una altitud de aproximadamente 658 m.s.n.m., entre los municipios de </a:t>
            </a:r>
            <a:r>
              <a:rPr lang="es-CO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Rihoacha</a:t>
            </a:r>
            <a:r>
              <a:rPr lang="es-CO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y San Juan del Cesar.</a:t>
            </a:r>
          </a:p>
          <a:p>
            <a:pPr marL="45720" indent="0" algn="just">
              <a:buNone/>
            </a:pPr>
            <a:r>
              <a:rPr lang="es-CO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Nace directamente desde las montañas de la Sierra Nevada de Santa Marta y es un afluente directo del Rio Ranchería. </a:t>
            </a:r>
          </a:p>
        </p:txBody>
      </p:sp>
      <p:pic>
        <p:nvPicPr>
          <p:cNvPr id="5" name="Imagen 4" descr="Mapa&#10;&#10;Descripción generada automáticamente">
            <a:extLst>
              <a:ext uri="{FF2B5EF4-FFF2-40B4-BE49-F238E27FC236}">
                <a16:creationId xmlns:a16="http://schemas.microsoft.com/office/drawing/2014/main" id="{FDD696FA-9A34-1509-CDAA-0C717A97E9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2670" y="955330"/>
            <a:ext cx="7394871" cy="5136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8876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2">
            <a:extLst>
              <a:ext uri="{FF2B5EF4-FFF2-40B4-BE49-F238E27FC236}">
                <a16:creationId xmlns:a16="http://schemas.microsoft.com/office/drawing/2014/main" id="{972021BC-5BF9-60EF-FB1D-B07D506B6AE7}"/>
              </a:ext>
            </a:extLst>
          </p:cNvPr>
          <p:cNvSpPr txBox="1">
            <a:spLocks/>
          </p:cNvSpPr>
          <p:nvPr/>
        </p:nvSpPr>
        <p:spPr>
          <a:xfrm>
            <a:off x="452284" y="1279156"/>
            <a:ext cx="11189110" cy="82494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 algn="just">
              <a:buNone/>
            </a:pPr>
            <a:r>
              <a:rPr lang="es-CO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 planea principalmente realizar un Índice de Susceptibilidad, como se indica a continuación: 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64FB4693-BD2D-3901-49B5-5811C77ECBE3}"/>
              </a:ext>
            </a:extLst>
          </p:cNvPr>
          <p:cNvSpPr txBox="1">
            <a:spLocks/>
          </p:cNvSpPr>
          <p:nvPr/>
        </p:nvSpPr>
        <p:spPr>
          <a:xfrm>
            <a:off x="226141" y="367051"/>
            <a:ext cx="11710219" cy="980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O" sz="3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Modelo heurístico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uadroTexto 2">
                <a:extLst>
                  <a:ext uri="{FF2B5EF4-FFF2-40B4-BE49-F238E27FC236}">
                    <a16:creationId xmlns:a16="http://schemas.microsoft.com/office/drawing/2014/main" id="{EEC4B587-8A1D-E33D-BDBE-2620980D6B39}"/>
                  </a:ext>
                </a:extLst>
              </p:cNvPr>
              <p:cNvSpPr txBox="1"/>
              <p:nvPr/>
            </p:nvSpPr>
            <p:spPr>
              <a:xfrm>
                <a:off x="4205747" y="2013386"/>
                <a:ext cx="375100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b="0" i="1" smtClean="0">
                          <a:latin typeface="Cambria Math" panose="02040503050406030204" pitchFamily="18" charset="0"/>
                        </a:rPr>
                        <m:t>𝐼𝑆</m:t>
                      </m:r>
                      <m:r>
                        <a:rPr lang="es-CO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CO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s-CO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s-CO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CO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s-CO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CO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s-CO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s-CO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s-CO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s-CO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CO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s-CO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s-CO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CO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s-CO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3" name="CuadroTexto 2">
                <a:extLst>
                  <a:ext uri="{FF2B5EF4-FFF2-40B4-BE49-F238E27FC236}">
                    <a16:creationId xmlns:a16="http://schemas.microsoft.com/office/drawing/2014/main" id="{EEC4B587-8A1D-E33D-BDBE-2620980D6B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5747" y="2013386"/>
                <a:ext cx="3751006" cy="276999"/>
              </a:xfrm>
              <a:prstGeom prst="rect">
                <a:avLst/>
              </a:prstGeom>
              <a:blipFill>
                <a:blip r:embed="rId2"/>
                <a:stretch>
                  <a:fillRect b="-17391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uadroTexto 7">
            <a:extLst>
              <a:ext uri="{FF2B5EF4-FFF2-40B4-BE49-F238E27FC236}">
                <a16:creationId xmlns:a16="http://schemas.microsoft.com/office/drawing/2014/main" id="{383137F3-3B62-0378-C6E7-97EBF9AF525E}"/>
              </a:ext>
            </a:extLst>
          </p:cNvPr>
          <p:cNvSpPr txBox="1"/>
          <p:nvPr/>
        </p:nvSpPr>
        <p:spPr>
          <a:xfrm>
            <a:off x="452284" y="2447273"/>
            <a:ext cx="1118911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" indent="0" algn="just">
              <a:buNone/>
            </a:pPr>
            <a:r>
              <a:rPr lang="es-CO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 donde:</a:t>
            </a:r>
          </a:p>
          <a:p>
            <a:pPr marL="331470" indent="-285750" algn="just">
              <a:buFont typeface="Arial" panose="020B0604020202020204" pitchFamily="34" charset="0"/>
              <a:buChar char="•"/>
            </a:pPr>
            <a:r>
              <a:rPr lang="es-CO" dirty="0">
                <a:latin typeface="Arial" panose="020B0604020202020204" pitchFamily="34" charset="0"/>
                <a:cs typeface="Arial" panose="020B0604020202020204" pitchFamily="34" charset="0"/>
              </a:rPr>
              <a:t>W es el peso de las variables, como por ejemplo la Geología.</a:t>
            </a:r>
          </a:p>
          <a:p>
            <a:pPr marL="331470" indent="-285750" algn="just">
              <a:buFont typeface="Arial" panose="020B0604020202020204" pitchFamily="34" charset="0"/>
              <a:buChar char="•"/>
            </a:pPr>
            <a:r>
              <a:rPr lang="es-CO" dirty="0" err="1">
                <a:latin typeface="Arial" panose="020B0604020202020204" pitchFamily="34" charset="0"/>
                <a:cs typeface="Arial" panose="020B0604020202020204" pitchFamily="34" charset="0"/>
              </a:rPr>
              <a:t>a,b</a:t>
            </a:r>
            <a:r>
              <a:rPr lang="es-CO" dirty="0">
                <a:latin typeface="Arial" panose="020B0604020202020204" pitchFamily="34" charset="0"/>
                <a:cs typeface="Arial" panose="020B0604020202020204" pitchFamily="34" charset="0"/>
              </a:rPr>
              <a:t> y c es el peso de las clases, como, por ejemplo R. ígneas, sedimentarias y metamórficas.</a:t>
            </a:r>
          </a:p>
          <a:p>
            <a:pPr marL="45720" indent="0" algn="just">
              <a:buNone/>
            </a:pPr>
            <a:endParaRPr lang="es-CO" sz="1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" indent="0" algn="just">
              <a:buNone/>
            </a:pPr>
            <a:r>
              <a:rPr lang="es-CO" dirty="0">
                <a:latin typeface="Arial" panose="020B0604020202020204" pitchFamily="34" charset="0"/>
                <a:cs typeface="Arial" panose="020B0604020202020204" pitchFamily="34" charset="0"/>
              </a:rPr>
              <a:t>Para establecer dichos pesos, se utilizarán 2 métodos en específico:</a:t>
            </a:r>
          </a:p>
          <a:p>
            <a:pPr marL="331470" indent="-285750" algn="just">
              <a:buFont typeface="Arial" panose="020B0604020202020204" pitchFamily="34" charset="0"/>
              <a:buChar char="•"/>
            </a:pPr>
            <a:r>
              <a:rPr lang="es-CO" sz="1800" b="1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Método APH </a:t>
            </a:r>
            <a:r>
              <a:rPr lang="es-CO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 el peso de las variables.</a:t>
            </a:r>
          </a:p>
          <a:p>
            <a:pPr marL="331470" indent="-285750" algn="just">
              <a:buFont typeface="Arial" panose="020B0604020202020204" pitchFamily="34" charset="0"/>
              <a:buChar char="•"/>
            </a:pPr>
            <a:r>
              <a:rPr lang="es-CO" b="1" i="1" dirty="0">
                <a:latin typeface="Arial" panose="020B0604020202020204" pitchFamily="34" charset="0"/>
                <a:cs typeface="Arial" panose="020B0604020202020204" pitchFamily="34" charset="0"/>
              </a:rPr>
              <a:t>Método de asignación directa</a:t>
            </a:r>
            <a:r>
              <a:rPr lang="es-CO" dirty="0">
                <a:latin typeface="Arial" panose="020B0604020202020204" pitchFamily="34" charset="0"/>
                <a:cs typeface="Arial" panose="020B0604020202020204" pitchFamily="34" charset="0"/>
              </a:rPr>
              <a:t> para el peso de las clases.</a:t>
            </a:r>
            <a:endParaRPr lang="es-CO" sz="1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72197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2">
            <a:extLst>
              <a:ext uri="{FF2B5EF4-FFF2-40B4-BE49-F238E27FC236}">
                <a16:creationId xmlns:a16="http://schemas.microsoft.com/office/drawing/2014/main" id="{972021BC-5BF9-60EF-FB1D-B07D506B6AE7}"/>
              </a:ext>
            </a:extLst>
          </p:cNvPr>
          <p:cNvSpPr txBox="1">
            <a:spLocks/>
          </p:cNvSpPr>
          <p:nvPr/>
        </p:nvSpPr>
        <p:spPr>
          <a:xfrm>
            <a:off x="452284" y="1279156"/>
            <a:ext cx="11189110" cy="82494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 algn="just">
              <a:buNone/>
            </a:pPr>
            <a:r>
              <a:rPr lang="es-CO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 pretende hallar el Radio de Consistencia (CR), como se indica a continuación: 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64FB4693-BD2D-3901-49B5-5811C77ECBE3}"/>
              </a:ext>
            </a:extLst>
          </p:cNvPr>
          <p:cNvSpPr txBox="1">
            <a:spLocks/>
          </p:cNvSpPr>
          <p:nvPr/>
        </p:nvSpPr>
        <p:spPr>
          <a:xfrm>
            <a:off x="226141" y="367051"/>
            <a:ext cx="11710219" cy="980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O" sz="3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Método de Análisis Jerárquico de Procesos (APH)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uadroTexto 2">
                <a:extLst>
                  <a:ext uri="{FF2B5EF4-FFF2-40B4-BE49-F238E27FC236}">
                    <a16:creationId xmlns:a16="http://schemas.microsoft.com/office/drawing/2014/main" id="{EEC4B587-8A1D-E33D-BDBE-2620980D6B39}"/>
                  </a:ext>
                </a:extLst>
              </p:cNvPr>
              <p:cNvSpPr txBox="1"/>
              <p:nvPr/>
            </p:nvSpPr>
            <p:spPr>
              <a:xfrm>
                <a:off x="5020597" y="2104104"/>
                <a:ext cx="2052484" cy="51860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b="0" i="1" smtClean="0">
                          <a:latin typeface="Cambria Math" panose="02040503050406030204" pitchFamily="18" charset="0"/>
                        </a:rPr>
                        <m:t>𝐶𝑅</m:t>
                      </m:r>
                      <m:r>
                        <a:rPr lang="es-CO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s-CO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CO" b="0" i="1" smtClean="0">
                              <a:latin typeface="Cambria Math" panose="02040503050406030204" pitchFamily="18" charset="0"/>
                            </a:rPr>
                            <m:t>𝐶𝐼</m:t>
                          </m:r>
                        </m:num>
                        <m:den>
                          <m:r>
                            <a:rPr lang="es-CO" b="0" i="1" smtClean="0">
                              <a:latin typeface="Cambria Math" panose="02040503050406030204" pitchFamily="18" charset="0"/>
                            </a:rPr>
                            <m:t>𝐼𝐶𝐴</m:t>
                          </m:r>
                        </m:den>
                      </m:f>
                    </m:oMath>
                  </m:oMathPara>
                </a14:m>
                <a:endParaRPr lang="es-CO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3" name="CuadroTexto 2">
                <a:extLst>
                  <a:ext uri="{FF2B5EF4-FFF2-40B4-BE49-F238E27FC236}">
                    <a16:creationId xmlns:a16="http://schemas.microsoft.com/office/drawing/2014/main" id="{EEC4B587-8A1D-E33D-BDBE-2620980D6B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0597" y="2104104"/>
                <a:ext cx="2052484" cy="51860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uadroTexto 7">
            <a:extLst>
              <a:ext uri="{FF2B5EF4-FFF2-40B4-BE49-F238E27FC236}">
                <a16:creationId xmlns:a16="http://schemas.microsoft.com/office/drawing/2014/main" id="{383137F3-3B62-0378-C6E7-97EBF9AF525E}"/>
              </a:ext>
            </a:extLst>
          </p:cNvPr>
          <p:cNvSpPr txBox="1"/>
          <p:nvPr/>
        </p:nvSpPr>
        <p:spPr>
          <a:xfrm>
            <a:off x="452284" y="2739732"/>
            <a:ext cx="1118911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" indent="0" algn="just">
              <a:buNone/>
            </a:pPr>
            <a:r>
              <a:rPr lang="es-CO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 donde:</a:t>
            </a:r>
          </a:p>
          <a:p>
            <a:pPr marL="331470" indent="-285750" algn="just">
              <a:buFont typeface="Arial" panose="020B0604020202020204" pitchFamily="34" charset="0"/>
              <a:buChar char="•"/>
            </a:pPr>
            <a:r>
              <a:rPr lang="es-CO" dirty="0">
                <a:latin typeface="Arial" panose="020B0604020202020204" pitchFamily="34" charset="0"/>
                <a:cs typeface="Arial" panose="020B0604020202020204" pitchFamily="34" charset="0"/>
              </a:rPr>
              <a:t>CI: Índice de Consistencia.</a:t>
            </a:r>
          </a:p>
          <a:p>
            <a:pPr marL="331470" indent="-285750" algn="just">
              <a:buFont typeface="Arial" panose="020B0604020202020204" pitchFamily="34" charset="0"/>
              <a:buChar char="•"/>
            </a:pPr>
            <a:r>
              <a:rPr lang="es-CO" dirty="0">
                <a:latin typeface="Arial" panose="020B0604020202020204" pitchFamily="34" charset="0"/>
                <a:cs typeface="Arial" panose="020B0604020202020204" pitchFamily="34" charset="0"/>
              </a:rPr>
              <a:t>ICA: Índice de Consistencia aleatorio.</a:t>
            </a:r>
          </a:p>
          <a:p>
            <a:pPr marL="45720" algn="just"/>
            <a:endParaRPr lang="es-CO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" algn="just"/>
            <a:r>
              <a:rPr lang="es-CO" dirty="0">
                <a:latin typeface="Arial" panose="020B0604020202020204" pitchFamily="34" charset="0"/>
                <a:cs typeface="Arial" panose="020B0604020202020204" pitchFamily="34" charset="0"/>
              </a:rPr>
              <a:t>El Índice de Consistencia se establece así:				El Índice de Consistencia aleatorio se establece así:</a:t>
            </a:r>
          </a:p>
          <a:p>
            <a:pPr marL="45720" algn="just"/>
            <a:endParaRPr lang="es-CO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" algn="just"/>
            <a:endParaRPr lang="es-CO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" algn="just"/>
            <a:endParaRPr lang="es-CO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" algn="just"/>
            <a:endParaRPr lang="es-CO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" algn="just"/>
            <a:r>
              <a:rPr lang="es-CO" dirty="0">
                <a:latin typeface="Arial" panose="020B0604020202020204" pitchFamily="34" charset="0"/>
                <a:cs typeface="Arial" panose="020B0604020202020204" pitchFamily="34" charset="0"/>
              </a:rPr>
              <a:t>Con n = orden de la matriz-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51FB2DBC-56C0-41D1-A969-FE44AEAD6166}"/>
                  </a:ext>
                </a:extLst>
              </p:cNvPr>
              <p:cNvSpPr txBox="1"/>
              <p:nvPr/>
            </p:nvSpPr>
            <p:spPr>
              <a:xfrm>
                <a:off x="846803" y="4442241"/>
                <a:ext cx="3548216" cy="52591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b="0" i="1" smtClean="0">
                          <a:latin typeface="Cambria Math" panose="02040503050406030204" pitchFamily="18" charset="0"/>
                        </a:rPr>
                        <m:t>𝐶𝐼</m:t>
                      </m:r>
                      <m:r>
                        <a:rPr lang="es-CO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s-CO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s-CO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O" i="1">
                                  <a:latin typeface="Cambria Math" panose="02040503050406030204" pitchFamily="18" charset="0"/>
                                </a:rPr>
                                <m:t>𝑉𝑎𝑙𝑜𝑟𝑃𝑟𝑜𝑝𝑖𝑜</m:t>
                              </m:r>
                            </m:e>
                            <m:sub>
                              <m:r>
                                <a:rPr lang="es-CO" b="0" i="1" smtClean="0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  <m:r>
                            <a:rPr lang="es-CO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s-CO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a:rPr lang="es-CO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s-CO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</m:oMath>
                  </m:oMathPara>
                </a14:m>
                <a:endParaRPr lang="es-CO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51FB2DBC-56C0-41D1-A969-FE44AEAD61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803" y="4442241"/>
                <a:ext cx="3548216" cy="52591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8" name="Picture 4" descr="AHP1">
            <a:extLst>
              <a:ext uri="{FF2B5EF4-FFF2-40B4-BE49-F238E27FC236}">
                <a16:creationId xmlns:a16="http://schemas.microsoft.com/office/drawing/2014/main" id="{E64C006D-78F3-2BB6-1B1A-8A83F1EDF3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2941" y="4296590"/>
            <a:ext cx="6410632" cy="935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E41DEAAA-9D0B-1741-7DE1-3CA03E667B0B}"/>
                  </a:ext>
                </a:extLst>
              </p:cNvPr>
              <p:cNvSpPr txBox="1"/>
              <p:nvPr/>
            </p:nvSpPr>
            <p:spPr>
              <a:xfrm>
                <a:off x="7213189" y="2228089"/>
                <a:ext cx="2052484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b="1" i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𝑪𝑹</m:t>
                      </m:r>
                      <m:r>
                        <a:rPr lang="es-CO" b="1" i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s-CO" b="1" i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s-CO" b="1" i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s-CO" b="1" i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s-CO" b="1" i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E41DEAAA-9D0B-1741-7DE1-3CA03E667B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3189" y="2228089"/>
                <a:ext cx="2052484" cy="276999"/>
              </a:xfrm>
              <a:prstGeom prst="rect">
                <a:avLst/>
              </a:prstGeom>
              <a:blipFill>
                <a:blip r:embed="rId5"/>
                <a:stretch>
                  <a:fillRect b="-17778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619802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2">
            <a:extLst>
              <a:ext uri="{FF2B5EF4-FFF2-40B4-BE49-F238E27FC236}">
                <a16:creationId xmlns:a16="http://schemas.microsoft.com/office/drawing/2014/main" id="{972021BC-5BF9-60EF-FB1D-B07D506B6AE7}"/>
              </a:ext>
            </a:extLst>
          </p:cNvPr>
          <p:cNvSpPr txBox="1">
            <a:spLocks/>
          </p:cNvSpPr>
          <p:nvPr/>
        </p:nvSpPr>
        <p:spPr>
          <a:xfrm>
            <a:off x="452284" y="1279156"/>
            <a:ext cx="11189110" cy="82494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 algn="just">
              <a:buNone/>
            </a:pPr>
            <a:r>
              <a:rPr lang="es-CO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 hallar el valor propio máximo se crea la matriz con la escala de </a:t>
            </a:r>
            <a:r>
              <a:rPr lang="es-CO" sz="2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Saaty</a:t>
            </a:r>
            <a:r>
              <a:rPr lang="es-CO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64FB4693-BD2D-3901-49B5-5811C77ECBE3}"/>
              </a:ext>
            </a:extLst>
          </p:cNvPr>
          <p:cNvSpPr txBox="1">
            <a:spLocks/>
          </p:cNvSpPr>
          <p:nvPr/>
        </p:nvSpPr>
        <p:spPr>
          <a:xfrm>
            <a:off x="226141" y="367051"/>
            <a:ext cx="11710219" cy="980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O" sz="3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Método de Análisis Jerárquico de Procesos (APH)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383137F3-3B62-0378-C6E7-97EBF9AF525E}"/>
              </a:ext>
            </a:extLst>
          </p:cNvPr>
          <p:cNvSpPr txBox="1"/>
          <p:nvPr/>
        </p:nvSpPr>
        <p:spPr>
          <a:xfrm>
            <a:off x="589933" y="5542076"/>
            <a:ext cx="521109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" indent="0" algn="just">
              <a:buNone/>
            </a:pPr>
            <a:r>
              <a:rPr lang="es-CO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Estos valores fueron asignados teniendo en cuenta los valores estadísticos arrojados en el taller 5.</a:t>
            </a:r>
            <a:endParaRPr lang="es-CO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" algn="just"/>
            <a:endParaRPr lang="es-CO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A23CBF7E-AB85-3CAD-ECFB-752B63CF20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1811" y="2488918"/>
            <a:ext cx="4747905" cy="2255648"/>
          </a:xfrm>
          <a:prstGeom prst="rect">
            <a:avLst/>
          </a:prstGeom>
        </p:spPr>
      </p:pic>
      <p:pic>
        <p:nvPicPr>
          <p:cNvPr id="2050" name="Picture 2" descr="AHP">
            <a:extLst>
              <a:ext uri="{FF2B5EF4-FFF2-40B4-BE49-F238E27FC236}">
                <a16:creationId xmlns:a16="http://schemas.microsoft.com/office/drawing/2014/main" id="{D325CEB8-DD37-0F64-5CA2-A65761D9B7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284" y="2104104"/>
            <a:ext cx="5968181" cy="3025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3D02519E-8585-304C-6F0B-E08C8110A1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7175" y="5397940"/>
            <a:ext cx="5840361" cy="776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3453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2">
            <a:extLst>
              <a:ext uri="{FF2B5EF4-FFF2-40B4-BE49-F238E27FC236}">
                <a16:creationId xmlns:a16="http://schemas.microsoft.com/office/drawing/2014/main" id="{972021BC-5BF9-60EF-FB1D-B07D506B6AE7}"/>
              </a:ext>
            </a:extLst>
          </p:cNvPr>
          <p:cNvSpPr txBox="1">
            <a:spLocks/>
          </p:cNvSpPr>
          <p:nvPr/>
        </p:nvSpPr>
        <p:spPr>
          <a:xfrm>
            <a:off x="452284" y="1279156"/>
            <a:ext cx="11189110" cy="82494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 algn="just">
              <a:buNone/>
            </a:pPr>
            <a:r>
              <a:rPr lang="es-CO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Posteriormente, se halla CR como se muestra a continuación: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64FB4693-BD2D-3901-49B5-5811C77ECBE3}"/>
              </a:ext>
            </a:extLst>
          </p:cNvPr>
          <p:cNvSpPr txBox="1">
            <a:spLocks/>
          </p:cNvSpPr>
          <p:nvPr/>
        </p:nvSpPr>
        <p:spPr>
          <a:xfrm>
            <a:off x="226141" y="367051"/>
            <a:ext cx="11710219" cy="980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O" sz="3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Método de Análisis Jerárquico de Procesos (APH)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383137F3-3B62-0378-C6E7-97EBF9AF525E}"/>
              </a:ext>
            </a:extLst>
          </p:cNvPr>
          <p:cNvSpPr txBox="1"/>
          <p:nvPr/>
        </p:nvSpPr>
        <p:spPr>
          <a:xfrm>
            <a:off x="383458" y="4978679"/>
            <a:ext cx="1125793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" indent="0" algn="just">
              <a:buNone/>
            </a:pPr>
            <a:r>
              <a:rPr lang="es-CO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 donde valores[0] es el máximo valor propio, como se mostró en la diapositiva anterior.</a:t>
            </a:r>
          </a:p>
          <a:p>
            <a:pPr marL="45720" indent="0" algn="just">
              <a:buNone/>
            </a:pPr>
            <a:endParaRPr lang="es-CO" sz="1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" algn="just"/>
            <a:r>
              <a:rPr lang="es-CO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Finalmente, se estipula que la matriz A se generó correctamente, ya que CR obtuvo un valor inferior al 10%</a:t>
            </a:r>
            <a:endParaRPr lang="es-CO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" algn="just"/>
            <a:endParaRPr lang="es-CO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65CD7A5F-8A6E-0436-C2D8-375FB5EBF4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9522" y="2104104"/>
            <a:ext cx="5572956" cy="2467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5823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2">
            <a:extLst>
              <a:ext uri="{FF2B5EF4-FFF2-40B4-BE49-F238E27FC236}">
                <a16:creationId xmlns:a16="http://schemas.microsoft.com/office/drawing/2014/main" id="{972021BC-5BF9-60EF-FB1D-B07D506B6AE7}"/>
              </a:ext>
            </a:extLst>
          </p:cNvPr>
          <p:cNvSpPr txBox="1">
            <a:spLocks/>
          </p:cNvSpPr>
          <p:nvPr/>
        </p:nvSpPr>
        <p:spPr>
          <a:xfrm>
            <a:off x="486695" y="1376579"/>
            <a:ext cx="11189110" cy="82494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 algn="just">
              <a:buNone/>
            </a:pPr>
            <a:r>
              <a:rPr lang="es-CO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Finalmente, con el vector propio normalizado, se obtienen los pesos para cada variable.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64FB4693-BD2D-3901-49B5-5811C77ECBE3}"/>
              </a:ext>
            </a:extLst>
          </p:cNvPr>
          <p:cNvSpPr txBox="1">
            <a:spLocks/>
          </p:cNvSpPr>
          <p:nvPr/>
        </p:nvSpPr>
        <p:spPr>
          <a:xfrm>
            <a:off x="226141" y="367051"/>
            <a:ext cx="11710219" cy="980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O" sz="3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Método de Análisis Jerárquico de Procesos (APH)</a:t>
            </a: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C12AB2E4-0B8C-413D-6932-85FEE092EE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0008" y="2412204"/>
            <a:ext cx="5091983" cy="2033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1518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2">
            <a:extLst>
              <a:ext uri="{FF2B5EF4-FFF2-40B4-BE49-F238E27FC236}">
                <a16:creationId xmlns:a16="http://schemas.microsoft.com/office/drawing/2014/main" id="{972021BC-5BF9-60EF-FB1D-B07D506B6AE7}"/>
              </a:ext>
            </a:extLst>
          </p:cNvPr>
          <p:cNvSpPr txBox="1">
            <a:spLocks/>
          </p:cNvSpPr>
          <p:nvPr/>
        </p:nvSpPr>
        <p:spPr>
          <a:xfrm>
            <a:off x="452284" y="1279156"/>
            <a:ext cx="11189110" cy="82494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 algn="just">
              <a:buNone/>
            </a:pPr>
            <a:r>
              <a:rPr lang="es-CO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 este método, el experto deberá decidir que valores deberán asignarse a cada clase, Cómo se muestra a continuación. 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64FB4693-BD2D-3901-49B5-5811C77ECBE3}"/>
              </a:ext>
            </a:extLst>
          </p:cNvPr>
          <p:cNvSpPr txBox="1">
            <a:spLocks/>
          </p:cNvSpPr>
          <p:nvPr/>
        </p:nvSpPr>
        <p:spPr>
          <a:xfrm>
            <a:off x="226141" y="367051"/>
            <a:ext cx="11710219" cy="980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O" sz="3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Método de asignación directa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A5FC33CB-6FB3-B87D-0408-185F62F33F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715" y="2323093"/>
            <a:ext cx="6315107" cy="812317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EFEA4480-7577-782C-2226-C61BE4B1C5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715" y="4062553"/>
            <a:ext cx="6315107" cy="1959510"/>
          </a:xfrm>
          <a:prstGeom prst="rect">
            <a:avLst/>
          </a:prstGeom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D79CDC35-5E45-FEE5-675B-DD465138F79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48"/>
          <a:stretch/>
        </p:blipFill>
        <p:spPr>
          <a:xfrm>
            <a:off x="7504060" y="3845785"/>
            <a:ext cx="3987536" cy="2348538"/>
          </a:xfrm>
          <a:prstGeom prst="rect">
            <a:avLst/>
          </a:prstGeom>
        </p:spPr>
      </p:pic>
      <p:pic>
        <p:nvPicPr>
          <p:cNvPr id="26" name="Imagen 25">
            <a:extLst>
              <a:ext uri="{FF2B5EF4-FFF2-40B4-BE49-F238E27FC236}">
                <a16:creationId xmlns:a16="http://schemas.microsoft.com/office/drawing/2014/main" id="{8E761BF5-3155-B78F-F0E5-C737FDEA6D8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399" r="10894"/>
          <a:stretch/>
        </p:blipFill>
        <p:spPr>
          <a:xfrm>
            <a:off x="7504060" y="2019544"/>
            <a:ext cx="3276584" cy="1334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6559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2">
            <a:extLst>
              <a:ext uri="{FF2B5EF4-FFF2-40B4-BE49-F238E27FC236}">
                <a16:creationId xmlns:a16="http://schemas.microsoft.com/office/drawing/2014/main" id="{972021BC-5BF9-60EF-FB1D-B07D506B6AE7}"/>
              </a:ext>
            </a:extLst>
          </p:cNvPr>
          <p:cNvSpPr txBox="1">
            <a:spLocks/>
          </p:cNvSpPr>
          <p:nvPr/>
        </p:nvSpPr>
        <p:spPr>
          <a:xfrm>
            <a:off x="452284" y="1279156"/>
            <a:ext cx="11189110" cy="82494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 algn="just">
              <a:buNone/>
            </a:pPr>
            <a:r>
              <a:rPr lang="es-CO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 este método, el experto deberá decidir que valores deberán asignarse a cada clase, Cómo se muestra a continuación.  Para los datos continuos, se tuvo en cuenta los Natural </a:t>
            </a:r>
            <a:r>
              <a:rPr lang="es-CO" sz="2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Breaks</a:t>
            </a:r>
            <a:r>
              <a:rPr lang="es-CO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en los histogramas de densidad.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64FB4693-BD2D-3901-49B5-5811C77ECBE3}"/>
              </a:ext>
            </a:extLst>
          </p:cNvPr>
          <p:cNvSpPr txBox="1">
            <a:spLocks/>
          </p:cNvSpPr>
          <p:nvPr/>
        </p:nvSpPr>
        <p:spPr>
          <a:xfrm>
            <a:off x="226141" y="367051"/>
            <a:ext cx="11710219" cy="980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O" sz="3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Método de asignación directa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F64836F3-043C-BB6A-E39A-B59F5DCFDB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818" y="2400926"/>
            <a:ext cx="11216644" cy="1167624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E4AC2C55-75CB-1BFA-6B76-49F42D0C11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606" y="3949999"/>
            <a:ext cx="11145856" cy="1000084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D01C25EE-3C5C-6FB8-50AF-5352CE8B4D4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35" b="25077"/>
          <a:stretch/>
        </p:blipFill>
        <p:spPr>
          <a:xfrm>
            <a:off x="501779" y="5260504"/>
            <a:ext cx="11194683" cy="874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56232"/>
      </p:ext>
    </p:extLst>
  </p:cSld>
  <p:clrMapOvr>
    <a:masterClrMapping/>
  </p:clrMapOvr>
</p:sld>
</file>

<file path=ppt/theme/theme1.xml><?xml version="1.0" encoding="utf-8"?>
<a:theme xmlns:a="http://schemas.openxmlformats.org/drawingml/2006/main" name="Base">
  <a:themeElements>
    <a:clrScheme name="Marquesina">
      <a:dk1>
        <a:srgbClr val="000000"/>
      </a:dk1>
      <a:lt1>
        <a:sysClr val="window" lastClr="FFFFFF"/>
      </a:lt1>
      <a:dk2>
        <a:srgbClr val="5E5E5E"/>
      </a:dk2>
      <a:lt2>
        <a:srgbClr val="DDDDDD"/>
      </a:lt2>
      <a:accent1>
        <a:srgbClr val="418AB3"/>
      </a:accent1>
      <a:accent2>
        <a:srgbClr val="A6B727"/>
      </a:accent2>
      <a:accent3>
        <a:srgbClr val="F69200"/>
      </a:accent3>
      <a:accent4>
        <a:srgbClr val="838383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Base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se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90E45F77-AEFC-46EF-A7C1-5B338C297B02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Base</Template>
  <TotalTime>524</TotalTime>
  <Words>513</Words>
  <Application>Microsoft Office PowerPoint</Application>
  <PresentationFormat>Panorámica</PresentationFormat>
  <Paragraphs>49</Paragraphs>
  <Slides>11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11</vt:i4>
      </vt:variant>
    </vt:vector>
  </HeadingPairs>
  <TitlesOfParts>
    <vt:vector size="16" baseType="lpstr">
      <vt:lpstr>Arial</vt:lpstr>
      <vt:lpstr>Calibri</vt:lpstr>
      <vt:lpstr>Cambria Math</vt:lpstr>
      <vt:lpstr>Corbel</vt:lpstr>
      <vt:lpstr>Base</vt:lpstr>
      <vt:lpstr>Rio marocaso Taller 6 – Modelo Heurístico</vt:lpstr>
      <vt:lpstr>Generalidades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Rio marocaso Taller 2 - Cartografía base</dc:title>
  <dc:creator>Moisés Carvajal Angarita</dc:creator>
  <cp:lastModifiedBy>MOISES CARVAJAL ANGARITA</cp:lastModifiedBy>
  <cp:revision>17</cp:revision>
  <dcterms:created xsi:type="dcterms:W3CDTF">2023-10-16T05:26:42Z</dcterms:created>
  <dcterms:modified xsi:type="dcterms:W3CDTF">2023-12-06T05:07:29Z</dcterms:modified>
</cp:coreProperties>
</file>